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80" autoAdjust="0"/>
  </p:normalViewPr>
  <p:slideViewPr>
    <p:cSldViewPr>
      <p:cViewPr varScale="1">
        <p:scale>
          <a:sx n="100" d="100"/>
          <a:sy n="100" d="100"/>
        </p:scale>
        <p:origin x="15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4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7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4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6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1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8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2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C272-C741-4897-A479-CA3E46010A18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4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rs/url?sa=i&amp;rct=j&amp;q=&amp;esrc=s&amp;source=images&amp;cd=&amp;cad=rja&amp;uact=8&amp;ved=0ahUKEwiT1NPeys7YAhXHzxQKHbexA28QjRwIBw&amp;url=http://pediaa.com/difference-between-nucleus-and-nucleoid/&amp;psig=AOvVaw0allJDnNSs2UJ5TGbTRfWy&amp;ust=151571411213421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s/url?sa=i&amp;rct=j&amp;q=&amp;esrc=s&amp;source=images&amp;cd=&amp;cad=rja&amp;uact=8&amp;ved=0ahUKEwjW6cbZyc7YAhUEvBQKHYBSA6oQjRwIBw&amp;url=https://pixabay.com/en/photos/nucleus/&amp;psig=AOvVaw0allJDnNSs2UJ5TGbTRfWy&amp;ust=151571411213421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google.rs/url?sa=i&amp;rct=j&amp;q=&amp;esrc=s&amp;source=images&amp;cd=&amp;cad=rja&amp;uact=8&amp;ved=0ahUKEwjQ1Z2Sys7YAhUJxxQKHbCIBcEQjRwIBw&amp;url=https://twitter.com/nucleus4change&amp;psig=AOvVaw0allJDnNSs2UJ5TGbTRfWy&amp;ust=1515714112134216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chemistry.gravitywaves.com/CHEMXL153/GenomeOrganization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981200"/>
            <a:ext cx="7772400" cy="1470025"/>
          </a:xfrm>
        </p:spPr>
        <p:txBody>
          <a:bodyPr/>
          <a:lstStyle/>
          <a:p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Једро (</a:t>
            </a:r>
            <a:r>
              <a:rPr lang="en-U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nucleus)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pic>
        <p:nvPicPr>
          <p:cNvPr id="2054" name="Picture 6" descr="Image result for nucleu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535" y="3776730"/>
            <a:ext cx="647700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2798064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6441"/>
            <a:ext cx="3039624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hromat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1181100"/>
            <a:ext cx="5715000" cy="5257800"/>
          </a:xfrm>
          <a:noFill/>
        </p:spPr>
      </p:pic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1752600" y="1148856"/>
            <a:ext cx="1752600" cy="3460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 smtClean="0">
                <a:solidFill>
                  <a:srgbClr val="CC0066"/>
                </a:solidFill>
                <a:latin typeface="Arial Black" pitchFamily="34" charset="0"/>
              </a:rPr>
              <a:t>Хеликс ДНК</a:t>
            </a:r>
            <a:endParaRPr lang="en-US" altLang="en-US" sz="16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752600" y="1981200"/>
            <a:ext cx="1905000" cy="5270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400" smtClean="0">
                <a:solidFill>
                  <a:srgbClr val="CC0066"/>
                </a:solidFill>
                <a:latin typeface="Arial Black" pitchFamily="34" charset="0"/>
              </a:rPr>
              <a:t>Нуклеозомна нит</a:t>
            </a:r>
            <a:endParaRPr lang="en-US" altLang="en-US" sz="14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1828800" y="2862330"/>
            <a:ext cx="18288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 smtClean="0">
                <a:solidFill>
                  <a:srgbClr val="CC0066"/>
                </a:solidFill>
                <a:latin typeface="Arial Black" pitchFamily="34" charset="0"/>
              </a:rPr>
              <a:t>Хроматинска нит</a:t>
            </a:r>
            <a:endParaRPr lang="en-US" altLang="en-US" sz="16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4" name="Text Box 9"/>
          <p:cNvSpPr txBox="1">
            <a:spLocks noChangeArrowheads="1"/>
          </p:cNvSpPr>
          <p:nvPr/>
        </p:nvSpPr>
        <p:spPr bwMode="auto">
          <a:xfrm>
            <a:off x="1828800" y="3733800"/>
            <a:ext cx="19050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 smtClean="0">
                <a:solidFill>
                  <a:srgbClr val="CC0066"/>
                </a:solidFill>
                <a:latin typeface="Arial Black" pitchFamily="34" charset="0"/>
              </a:rPr>
              <a:t>Стадијум петљи</a:t>
            </a:r>
            <a:endParaRPr lang="en-US" altLang="en-US" sz="16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5" name="Text Box 10"/>
          <p:cNvSpPr txBox="1">
            <a:spLocks noChangeArrowheads="1"/>
          </p:cNvSpPr>
          <p:nvPr/>
        </p:nvSpPr>
        <p:spPr bwMode="auto">
          <a:xfrm>
            <a:off x="1676400" y="4660866"/>
            <a:ext cx="1981200" cy="8302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 smtClean="0">
                <a:solidFill>
                  <a:srgbClr val="CC0066"/>
                </a:solidFill>
                <a:latin typeface="Arial Black" pitchFamily="34" charset="0"/>
              </a:rPr>
              <a:t>Кондензована форма хроматиде</a:t>
            </a:r>
            <a:endParaRPr lang="en-US" altLang="en-US" sz="16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2057400" y="5943600"/>
            <a:ext cx="16764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 smtClean="0">
                <a:solidFill>
                  <a:srgbClr val="CC0066"/>
                </a:solidFill>
                <a:latin typeface="Arial Black" pitchFamily="34" charset="0"/>
              </a:rPr>
              <a:t>Метафазни хромозом</a:t>
            </a:r>
            <a:endParaRPr lang="en-US" altLang="en-US" sz="1600" smtClean="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1600" y="304800"/>
            <a:ext cx="6629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dirty="0">
                <a:solidFill>
                  <a:prstClr val="black"/>
                </a:solidFill>
                <a:latin typeface="Constantia" panose="02030602050306030303" pitchFamily="18" charset="0"/>
              </a:rPr>
              <a:t>Паковање ДНК молекула до метафазног хромозома</a:t>
            </a:r>
            <a:endParaRPr lang="en-US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mikrografija nukleoz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14600"/>
            <a:ext cx="5649913" cy="17716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124200" y="1981200"/>
            <a:ext cx="2971800" cy="366713"/>
          </a:xfrm>
          <a:prstGeom prst="rect">
            <a:avLst/>
          </a:prstGeom>
          <a:solidFill>
            <a:srgbClr val="FFB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800" smtClean="0">
                <a:solidFill>
                  <a:srgbClr val="003399"/>
                </a:solidFill>
              </a:rPr>
              <a:t>Хроматинска нит</a:t>
            </a:r>
            <a:endParaRPr lang="en-US" altLang="en-US" sz="1800" smtClean="0">
              <a:solidFill>
                <a:srgbClr val="003399"/>
              </a:solidFill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4572000"/>
            <a:ext cx="2590800" cy="3667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800" smtClean="0">
                <a:solidFill>
                  <a:srgbClr val="003399"/>
                </a:solidFill>
              </a:rPr>
              <a:t>Нуклеозомна нит</a:t>
            </a:r>
            <a:endParaRPr lang="en-US" altLang="en-US" sz="1800" smtClean="0">
              <a:solidFill>
                <a:srgbClr val="00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943708"/>
            <a:ext cx="4038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dirty="0">
                <a:solidFill>
                  <a:prstClr val="black"/>
                </a:solidFill>
                <a:latin typeface="Constantia" panose="02030602050306030303" pitchFamily="18" charset="0"/>
              </a:rPr>
              <a:t>Микрографије</a:t>
            </a:r>
            <a:r>
              <a:rPr lang="sr-Cyrl-RS" dirty="0">
                <a:solidFill>
                  <a:prstClr val="white"/>
                </a:solidFill>
                <a:latin typeface="Constantia" panose="02030602050306030303" pitchFamily="18" charset="0"/>
              </a:rPr>
              <a:t> </a:t>
            </a:r>
            <a:endParaRPr lang="en-US" dirty="0">
              <a:solidFill>
                <a:prstClr val="white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romozom elek mikro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219200"/>
            <a:ext cx="5711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9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ROMOZOMI 4 I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89"/>
          <a:stretch>
            <a:fillRect/>
          </a:stretch>
        </p:blipFill>
        <p:spPr bwMode="auto">
          <a:xfrm>
            <a:off x="1752600" y="2209800"/>
            <a:ext cx="5715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23900" y="533400"/>
            <a:ext cx="7772400" cy="1470025"/>
          </a:xfr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sr-Cyrl-CS" sz="3600" b="1" dirty="0" smtClean="0">
                <a:latin typeface="Constantia" panose="02030602050306030303" pitchFamily="18" charset="0"/>
              </a:rPr>
              <a:t>Хумани метафазни хромозоми</a:t>
            </a:r>
            <a:r>
              <a:rPr lang="sr-Cyrl-C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 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98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Једарце </a:t>
            </a:r>
            <a:r>
              <a:rPr lang="en-US" b="1" dirty="0" smtClean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(nucleolus</a:t>
            </a:r>
            <a:r>
              <a:rPr lang="en-US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3560"/>
            <a:ext cx="5410200" cy="5044440"/>
          </a:xfrm>
        </p:spPr>
        <p:txBody>
          <a:bodyPr>
            <a:normAutofit fontScale="40000" lnSpcReduction="20000"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Налази се у нуклеоплазми од које НИЈЕ одвојено мембраном</a:t>
            </a:r>
          </a:p>
          <a:p>
            <a:pPr marL="0" indent="0">
              <a:buNone/>
            </a:pPr>
            <a:endParaRPr lang="sr-Cyrl-RS" sz="3500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Представља акумулацију прекурсора рРНК и полуготових рибозомских субјединица</a:t>
            </a: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Јасно се види у интефазном једру, а за време деобе ћелије привремено ишчезава</a:t>
            </a:r>
          </a:p>
          <a:p>
            <a:pPr marL="0" indent="0">
              <a:buNone/>
            </a:pPr>
            <a:endParaRPr lang="ru-RU" sz="3500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ru-RU" sz="3500" dirty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ru-RU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Организује </a:t>
            </a:r>
            <a:r>
              <a:rPr lang="ru-RU" sz="3500" dirty="0">
                <a:latin typeface="Constantia" panose="02030602050306030303" pitchFamily="18" charset="0"/>
                <a:cs typeface="Arial" panose="020B0604020202020204" pitchFamily="34" charset="0"/>
              </a:rPr>
              <a:t>се око посебног региона једног или већег броја </a:t>
            </a:r>
            <a:r>
              <a:rPr lang="ru-RU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хромозома</a:t>
            </a:r>
            <a:endParaRPr lang="sr-Cyrl-RS" sz="3500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Секундарно сужење-</a:t>
            </a:r>
            <a:r>
              <a:rPr lang="sr-Cyrl-RS" sz="35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организатор</a:t>
            </a:r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sr-Cyrl-RS" sz="35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нуклеолуса</a:t>
            </a: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Секундарно сужење садржи велики број гена за рРНК</a:t>
            </a:r>
          </a:p>
          <a:p>
            <a:endParaRPr lang="sr-Cyrl-RS" sz="3500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Примарни транскрипт рРНК се одмах повезује са рибозомским протеинима</a:t>
            </a: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Даљом обрадом тих комплекса настају </a:t>
            </a:r>
            <a:r>
              <a:rPr lang="sr-Cyrl-RS" sz="35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рибозомске субјединице</a:t>
            </a:r>
          </a:p>
          <a:p>
            <a:pPr marL="0" indent="0">
              <a:buNone/>
            </a:pPr>
            <a:endParaRPr lang="sr-Cyrl-RS" sz="3500" dirty="0" smtClean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Рибозомске субјединице пролазе кроз поре на једарном овоју у цитоплазму</a:t>
            </a:r>
          </a:p>
          <a:p>
            <a:endParaRPr lang="sr-Cyrl-RS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Једро може</a:t>
            </a:r>
            <a:r>
              <a:rPr lang="sr-Latn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sr-Cyrl-RS" sz="3500" dirty="0" smtClean="0">
                <a:latin typeface="Constantia" panose="02030602050306030303" pitchFamily="18" charset="0"/>
                <a:cs typeface="Arial" panose="020B0604020202020204" pitchFamily="34" charset="0"/>
              </a:rPr>
              <a:t>да садржи једно или већи број једараца, што зависи од функционалне активности ћелије.</a:t>
            </a:r>
          </a:p>
          <a:p>
            <a:endParaRPr lang="en-US" sz="3500" dirty="0">
              <a:latin typeface="Constantia" panose="02030602050306030303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988" t="-56373" r="171085" b="56373"/>
          <a:stretch/>
        </p:blipFill>
        <p:spPr bwMode="auto">
          <a:xfrm>
            <a:off x="1674159" y="170225"/>
            <a:ext cx="2541494" cy="1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2" r="18552"/>
          <a:stretch/>
        </p:blipFill>
        <p:spPr bwMode="auto">
          <a:xfrm>
            <a:off x="694893" y="0"/>
            <a:ext cx="1949824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052" y="1447800"/>
            <a:ext cx="2438400" cy="189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99" y="3561867"/>
            <a:ext cx="3592707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9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Морфологија нуклеолуса</a:t>
            </a: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791200" cy="5334000"/>
          </a:xfrm>
        </p:spPr>
        <p:txBody>
          <a:bodyPr>
            <a:normAutofit fontScale="62500" lnSpcReduction="20000"/>
          </a:bodyPr>
          <a:lstStyle/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На једарцету је могуће разликовати  3 морфолошка  дела:</a:t>
            </a:r>
          </a:p>
          <a:p>
            <a:pPr marL="0" indent="0">
              <a:buNone/>
            </a:pPr>
            <a:endParaRPr lang="sr-Cyrl-RS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фибриларни центар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-бледо се боји и садржи ДНК која се транскрибује</a:t>
            </a:r>
          </a:p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уст фибриларни део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en-US" i="1" dirty="0" smtClean="0">
                <a:latin typeface="Constantia" panose="02030602050306030303" pitchFamily="18" charset="0"/>
                <a:cs typeface="Arial" panose="020B0604020202020204" pitchFamily="34" charset="0"/>
              </a:rPr>
              <a:t>pars </a:t>
            </a:r>
            <a:r>
              <a:rPr lang="en-US" i="1" dirty="0" err="1" smtClean="0">
                <a:latin typeface="Constantia" panose="02030602050306030303" pitchFamily="18" charset="0"/>
                <a:cs typeface="Arial" panose="020B0604020202020204" pitchFamily="34" charset="0"/>
              </a:rPr>
              <a:t>fibrosa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)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-садржи бројне рРНК које су транскрибоване са одређених  ДНК ланаца</a:t>
            </a:r>
          </a:p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ранулирани део</a:t>
            </a:r>
            <a:r>
              <a:rPr lang="en-U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en-US" i="1" dirty="0">
                <a:latin typeface="Constantia" panose="02030602050306030303" pitchFamily="18" charset="0"/>
                <a:cs typeface="Arial" panose="020B0604020202020204" pitchFamily="34" charset="0"/>
              </a:rPr>
              <a:t>pars </a:t>
            </a:r>
            <a:r>
              <a:rPr lang="en-US" i="1" dirty="0" err="1">
                <a:latin typeface="Constantia" panose="02030602050306030303" pitchFamily="18" charset="0"/>
                <a:cs typeface="Arial" panose="020B0604020202020204" pitchFamily="34" charset="0"/>
              </a:rPr>
              <a:t>granulosa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)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- у њему настају субјединице рибозома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 Величина једарцета  зависи од  метаболичке активности ћелије,што је ћелија активнија у синтези протеина  имаће крупније нуклеолусе. </a:t>
            </a:r>
          </a:p>
          <a:p>
            <a:pPr marL="0" indent="0">
              <a:buNone/>
            </a:pP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Разлика у величини је последица разлике  у величини грануларног дела.</a:t>
            </a:r>
            <a:endParaRPr lang="sr-Cyrl-RS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971800" cy="313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61" y="4531700"/>
            <a:ext cx="3329677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7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Хемијски састав нуклеолуса</a:t>
            </a:r>
            <a:endParaRPr lang="en-US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535363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ДНК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-7-17% укупне масе нуклеолуса</a:t>
            </a: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РНК</a:t>
            </a: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Протеини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 (хистонски и нехистонски)-</a:t>
            </a:r>
          </a:p>
          <a:p>
            <a:pPr marL="0" indent="0">
              <a:buNone/>
            </a:pPr>
            <a:r>
              <a:rPr lang="sr-Cyrl-RS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sr-Cyrl-RS" smtClean="0">
                <a:latin typeface="Constantia" panose="02030602050306030303" pitchFamily="18" charset="0"/>
                <a:cs typeface="Arial" panose="020B0604020202020204" pitchFamily="34" charset="0"/>
              </a:rPr>
              <a:t>    70-80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% суве тежине</a:t>
            </a: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6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Једро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4953000" cy="4724400"/>
          </a:xfrm>
        </p:spPr>
        <p:txBody>
          <a:bodyPr>
            <a:normAutofit lnSpcReduction="10000"/>
          </a:bodyPr>
          <a:lstStyle/>
          <a:p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Велика органела еукариотске ћелије</a:t>
            </a:r>
          </a:p>
          <a:p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Назива се још и </a:t>
            </a:r>
            <a:r>
              <a:rPr lang="sr-Cyrl-RS" sz="26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језгро </a:t>
            </a:r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- што </a:t>
            </a:r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говори о значају ове органеле</a:t>
            </a:r>
          </a:p>
          <a:p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У њему се налази </a:t>
            </a:r>
            <a:r>
              <a:rPr lang="sr-Cyrl-RS" sz="26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генетички материјал</a:t>
            </a:r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 ћелије</a:t>
            </a:r>
          </a:p>
          <a:p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Управља свим процесима у ћелији</a:t>
            </a:r>
          </a:p>
          <a:p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У њему се обавља </a:t>
            </a:r>
            <a:r>
              <a:rPr lang="sr-Cyrl-RS" sz="26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репликација молекула ДНК </a:t>
            </a:r>
            <a:r>
              <a:rPr lang="sr-Cyrl-RS" sz="2600" dirty="0" smtClean="0">
                <a:latin typeface="Constantia" panose="02030602050306030303" pitchFamily="18" charset="0"/>
                <a:cs typeface="Arial" panose="020B0604020202020204" pitchFamily="34" charset="0"/>
              </a:rPr>
              <a:t>и </a:t>
            </a:r>
            <a:r>
              <a:rPr lang="sr-Cyrl-RS" sz="2600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транскрипција свих врста молекула РНК</a:t>
            </a: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3352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 result for nucleus image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7" y="152400"/>
            <a:ext cx="2410196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mage result for nucleus image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65301"/>
            <a:ext cx="2839918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7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Грађа једра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Једро се састоји од:</a:t>
            </a:r>
          </a:p>
          <a:p>
            <a:pPr marL="0" indent="0">
              <a:buNone/>
            </a:pPr>
            <a:endParaRPr lang="en-US" dirty="0" smtClean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једрове мембране</a:t>
            </a:r>
            <a:r>
              <a:rPr lang="en-U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нуклеусног овоја)</a:t>
            </a:r>
            <a:r>
              <a:rPr lang="en-US" dirty="0" smtClean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нуклеоплазм</a:t>
            </a:r>
            <a:r>
              <a:rPr lang="en-U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e</a:t>
            </a: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хроматина</a:t>
            </a:r>
            <a:endParaRPr lang="en-US" dirty="0" smtClean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једарцета</a:t>
            </a:r>
            <a:endParaRPr lang="en-US" dirty="0" smtClean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5000"/>
            <a:ext cx="32861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3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Нуклеоплазма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6400800" cy="4144963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>
                <a:latin typeface="Constantia" panose="02030602050306030303" pitchFamily="18" charset="0"/>
              </a:rPr>
              <a:t>Испуњава унутрашњост једра</a:t>
            </a:r>
          </a:p>
          <a:p>
            <a:r>
              <a:rPr lang="sr-Cyrl-RS" dirty="0" smtClean="0">
                <a:latin typeface="Constantia" panose="02030602050306030303" pitchFamily="18" charset="0"/>
              </a:rPr>
              <a:t>Веће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је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густине од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цитоплазме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због мање количине воде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endParaRPr lang="sr-Cyrl-RS" dirty="0" smtClean="0">
              <a:latin typeface="Constantia" panose="02030602050306030303" pitchFamily="18" charset="0"/>
            </a:endParaRPr>
          </a:p>
          <a:p>
            <a:r>
              <a:rPr lang="sr-Cyrl-RS" dirty="0" smtClean="0">
                <a:latin typeface="Constantia" panose="02030602050306030303" pitchFamily="18" charset="0"/>
              </a:rPr>
              <a:t>У нуклеоплазми се налази хромозомска ДНК која је спакована у хроматинске нити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950" y="228600"/>
            <a:ext cx="2895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1" y="3016876"/>
            <a:ext cx="2545238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71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Constantia" panose="02030602050306030303" pitchFamily="18" charset="0"/>
              </a:rPr>
              <a:t>Једарна мембрана (нуклеусни овој)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4876800" cy="487680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Састоји се од две мембране између којих се налази 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перинуклеусни простор 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(перинуклеусна цистерна)</a:t>
            </a:r>
          </a:p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Спољашња мембрана је у континуитету са  гранулираним ендоплазматичним ретикулумом и на својој површини има бројне рибозоме</a:t>
            </a:r>
          </a:p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Унутрашња мембрана је у контакту са нуклеоплазмом</a:t>
            </a:r>
          </a:p>
          <a:p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Нуклеусни овој садржи бројне 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поре</a:t>
            </a:r>
            <a:r>
              <a:rPr lang="sr-Cyrl-RS" dirty="0" smtClean="0">
                <a:latin typeface="Constantia" panose="02030602050306030303" pitchFamily="18" charset="0"/>
                <a:cs typeface="Arial" panose="020B0604020202020204" pitchFamily="34" charset="0"/>
              </a:rPr>
              <a:t> преко којих се обавља размена материја између нуклеоплазме и цитоплазме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40935"/>
            <a:ext cx="3276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/>
          <a:stretch/>
        </p:blipFill>
        <p:spPr bwMode="auto">
          <a:xfrm>
            <a:off x="5334000" y="1073745"/>
            <a:ext cx="3048000" cy="286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34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Једарни овој</a:t>
            </a:r>
            <a:r>
              <a:rPr lang="en-U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</a:t>
            </a:r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(мембрана)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410200" cy="5257800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Constantia" panose="02030602050306030303" pitchFamily="18" charset="0"/>
              </a:rPr>
              <a:t>Број пора зависи од функционалне активности ћелије, што је ћелија активнија има већи број пора</a:t>
            </a:r>
          </a:p>
          <a:p>
            <a:r>
              <a:rPr lang="ru-RU" dirty="0">
                <a:latin typeface="Constantia" panose="02030602050306030303" pitchFamily="18" charset="0"/>
              </a:rPr>
              <a:t>Преко пора сви типиви молекула РНК и рибозоми (који се синтетишу у једру) излазе из једра у цитоплазму ћелије.</a:t>
            </a:r>
          </a:p>
          <a:p>
            <a:r>
              <a:rPr lang="ru-RU" dirty="0">
                <a:latin typeface="Constantia" panose="02030602050306030303" pitchFamily="18" charset="0"/>
              </a:rPr>
              <a:t>Такође протеини који се синтетишу у цитоплазми преко пора прелазе из цитоплазме у једро.</a:t>
            </a:r>
          </a:p>
          <a:p>
            <a:r>
              <a:rPr lang="ru-RU" dirty="0">
                <a:latin typeface="Constantia" panose="02030602050306030303" pitchFamily="18" charset="0"/>
              </a:rPr>
              <a:t>Спољашња и унутрашња мембрана налазе се у директном контакту у региону пора</a:t>
            </a:r>
          </a:p>
          <a:p>
            <a:r>
              <a:rPr lang="ru-RU" dirty="0">
                <a:latin typeface="Constantia" panose="02030602050306030303" pitchFamily="18" charset="0"/>
              </a:rPr>
              <a:t>Свака пора је окружена са обе стране овоја са </a:t>
            </a:r>
            <a:r>
              <a:rPr lang="ru-RU" b="1" dirty="0">
                <a:solidFill>
                  <a:srgbClr val="0070C0"/>
                </a:solidFill>
                <a:latin typeface="Constantia" panose="02030602050306030303" pitchFamily="18" charset="0"/>
              </a:rPr>
              <a:t>8</a:t>
            </a:r>
            <a:r>
              <a:rPr lang="ru-RU" dirty="0">
                <a:latin typeface="Constantia" panose="02030602050306030303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onstantia" panose="02030602050306030303" pitchFamily="18" charset="0"/>
              </a:rPr>
              <a:t>великих гранула</a:t>
            </a:r>
            <a:r>
              <a:rPr lang="ru-RU" dirty="0">
                <a:latin typeface="Constantia" panose="02030602050306030303" pitchFamily="18" charset="0"/>
              </a:rPr>
              <a:t>-</a:t>
            </a:r>
            <a:r>
              <a:rPr lang="ru-RU" dirty="0">
                <a:solidFill>
                  <a:srgbClr val="FF0000"/>
                </a:solidFill>
                <a:latin typeface="Constantia" panose="02030602050306030303" pitchFamily="18" charset="0"/>
              </a:rPr>
              <a:t>комплекс једрове поре</a:t>
            </a:r>
          </a:p>
          <a:p>
            <a:r>
              <a:rPr lang="ru-RU" dirty="0">
                <a:latin typeface="Constantia" panose="02030602050306030303" pitchFamily="18" charset="0"/>
              </a:rPr>
              <a:t>Ова структура селективно транспортује велике честице-износи активним транспортом нове рибозомске субјединице и РНК , а уноси велике молекуле на пр. ДНК и РНК полимеразе</a:t>
            </a:r>
          </a:p>
          <a:p>
            <a:r>
              <a:rPr lang="ru-RU" dirty="0">
                <a:latin typeface="Constantia" panose="02030602050306030303" pitchFamily="18" charset="0"/>
              </a:rPr>
              <a:t>Постоје и </a:t>
            </a:r>
            <a:r>
              <a:rPr lang="ru-RU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затворене</a:t>
            </a:r>
            <a:r>
              <a:rPr lang="en-U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поре </a:t>
            </a:r>
            <a:r>
              <a:rPr lang="ru-RU" dirty="0">
                <a:solidFill>
                  <a:srgbClr val="FF0000"/>
                </a:solidFill>
                <a:latin typeface="Constantia" panose="02030602050306030303" pitchFamily="18" charset="0"/>
              </a:rPr>
              <a:t>централном гранулом </a:t>
            </a:r>
            <a:r>
              <a:rPr lang="en-US" dirty="0" smtClean="0">
                <a:latin typeface="Constantia" panose="02030602050306030303" pitchFamily="18" charset="0"/>
              </a:rPr>
              <a:t>, </a:t>
            </a:r>
            <a:r>
              <a:rPr lang="ru-RU" dirty="0" smtClean="0">
                <a:latin typeface="Constantia" panose="02030602050306030303" pitchFamily="18" charset="0"/>
              </a:rPr>
              <a:t>за </a:t>
            </a:r>
            <a:r>
              <a:rPr lang="ru-RU" dirty="0">
                <a:latin typeface="Constantia" panose="02030602050306030303" pitchFamily="18" charset="0"/>
              </a:rPr>
              <a:t>коју се претпоставља да је  нови рибозом или други молекул који </a:t>
            </a:r>
            <a:r>
              <a:rPr lang="ru-RU" dirty="0" smtClean="0">
                <a:latin typeface="Constantia" panose="02030602050306030303" pitchFamily="18" charset="0"/>
              </a:rPr>
              <a:t>се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ru-RU" dirty="0" smtClean="0">
                <a:latin typeface="Constantia" panose="02030602050306030303" pitchFamily="18" charset="0"/>
              </a:rPr>
              <a:t>налази </a:t>
            </a:r>
            <a:r>
              <a:rPr lang="ru-RU" dirty="0">
                <a:latin typeface="Constantia" panose="02030602050306030303" pitchFamily="18" charset="0"/>
              </a:rPr>
              <a:t>у пролазу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05000"/>
            <a:ext cx="2971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4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Хроматин</a:t>
            </a:r>
            <a:r>
              <a:rPr lang="sr-Latn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=</a:t>
            </a:r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ДНК</a:t>
            </a:r>
            <a:r>
              <a:rPr lang="sr-Latn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РНК</a:t>
            </a:r>
            <a:r>
              <a:rPr lang="sr-Latn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sr-Cyrl-RS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Протеини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334000" cy="4876800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>
                <a:latin typeface="Constantia" panose="02030602050306030303" pitchFamily="18" charset="0"/>
              </a:rPr>
              <a:t>Уочава се у интерфазном једру</a:t>
            </a:r>
          </a:p>
          <a:p>
            <a:r>
              <a:rPr lang="sr-Cyrl-RS" dirty="0" smtClean="0">
                <a:latin typeface="Constantia" panose="02030602050306030303" pitchFamily="18" charset="0"/>
              </a:rPr>
              <a:t>У облику је густо испреплетаних </a:t>
            </a:r>
            <a:r>
              <a:rPr lang="en-US" dirty="0" smtClean="0"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нити  које чине 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хроматинску мрежу</a:t>
            </a:r>
          </a:p>
          <a:p>
            <a:r>
              <a:rPr lang="sr-Cyrl-RS" dirty="0" smtClean="0">
                <a:latin typeface="Constantia" panose="02030602050306030303" pitchFamily="18" charset="0"/>
              </a:rPr>
              <a:t>Током ћелијске деобе кондензују се нити у самостална телашца-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хромозоме</a:t>
            </a:r>
          </a:p>
          <a:p>
            <a:r>
              <a:rPr lang="sr-Cyrl-RS" dirty="0" smtClean="0">
                <a:latin typeface="Constantia" panose="02030602050306030303" pitchFamily="18" charset="0"/>
              </a:rPr>
              <a:t>Према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Cyrl-RS" dirty="0" smtClean="0">
                <a:latin typeface="Constantia" panose="02030602050306030303" pitchFamily="18" charset="0"/>
              </a:rPr>
              <a:t>јачини бојења разликују се две врсте хроматина </a:t>
            </a: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: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        -хетерохроматин и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         -еухроматин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9" b="10831"/>
          <a:stretch/>
        </p:blipFill>
        <p:spPr bwMode="auto">
          <a:xfrm>
            <a:off x="7315200" y="1001332"/>
            <a:ext cx="1828800" cy="197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989" y="2971800"/>
            <a:ext cx="3124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48200"/>
            <a:ext cx="293441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8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8229600" cy="1066800"/>
          </a:xfrm>
        </p:spPr>
        <p:txBody>
          <a:bodyPr anchor="ctr"/>
          <a:lstStyle/>
          <a:p>
            <a:pPr algn="l" eaLnBrk="1" hangingPunct="1"/>
            <a:r>
              <a:rPr lang="sr-Cyrl-CS" altLang="en-US" sz="3600" b="1" dirty="0" smtClean="0">
                <a:solidFill>
                  <a:srgbClr val="0000CC"/>
                </a:solidFill>
                <a:latin typeface="Constantia" panose="02030602050306030303" pitchFamily="18" charset="0"/>
              </a:rPr>
              <a:t>Хетерохроматин</a:t>
            </a:r>
            <a:endParaRPr lang="en-US" altLang="en-US" sz="3600" b="1" dirty="0" smtClean="0">
              <a:solidFill>
                <a:srgbClr val="0000CC"/>
              </a:solidFill>
              <a:latin typeface="Constantia" panose="02030602050306030303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4876800" cy="5334000"/>
          </a:xfrm>
        </p:spPr>
        <p:txBody>
          <a:bodyPr>
            <a:normAutofit fontScale="92500" lnSpcReduction="20000"/>
          </a:bodyPr>
          <a:lstStyle/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К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ондензован део хроматина, тамније се боји базним бојама.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Богатији је АТ базним  паровима.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Касно се репликује у 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S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фази.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altLang="en-US" sz="2400" u="sng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Врсте хетерохроматина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: 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r-Cyrl-R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  <a:r>
              <a:rPr lang="en-U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к</a:t>
            </a:r>
            <a:r>
              <a:rPr lang="sr-Latn-C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онститутивни</a:t>
            </a:r>
            <a:r>
              <a:rPr lang="sr-Cyrl-C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–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endParaRPr lang="en-U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Tx/>
              <a:buChar char="-"/>
            </a:pPr>
            <a:r>
              <a:rPr lang="sr-Cyrl-RS" altLang="en-US" sz="24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ц</a:t>
            </a:r>
            <a:r>
              <a:rPr lang="sr-Cyrl-RS" altLang="en-US" sz="24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ентромерни</a:t>
            </a:r>
            <a:r>
              <a:rPr lang="sr-Cyrl-R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налази се 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у региону центромере 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–високорепетитивне секвенце</a:t>
            </a:r>
          </a:p>
          <a:p>
            <a:pPr marL="457200" indent="-457200" algn="l"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4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и</a:t>
            </a:r>
            <a:r>
              <a:rPr lang="sr-Cyrl-CS" altLang="en-US" sz="2400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нтеркаларни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-  умерено репетитивне секвенце</a:t>
            </a:r>
            <a:endParaRPr lang="sr-Latn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- </a:t>
            </a:r>
            <a:r>
              <a:rPr lang="en-U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ф</a:t>
            </a:r>
            <a:r>
              <a:rPr lang="sr-Latn-C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акултативни</a:t>
            </a:r>
            <a:r>
              <a:rPr lang="sr-Cyrl-CS" altLang="en-US" sz="24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представља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функционално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неактивно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стање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неких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хромозома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(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само на једном хромозому из пара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–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на </a:t>
            </a:r>
            <a:r>
              <a:rPr lang="en-US" altLang="en-US" sz="2400" dirty="0" err="1" smtClean="0">
                <a:solidFill>
                  <a:schemeClr val="tx1"/>
                </a:solidFill>
                <a:latin typeface="Constantia" panose="02030602050306030303" pitchFamily="18" charset="0"/>
              </a:rPr>
              <a:t>пр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. </a:t>
            </a:r>
            <a:r>
              <a:rPr lang="sr-Latn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инактивни X хромозом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).</a:t>
            </a:r>
          </a:p>
        </p:txBody>
      </p:sp>
      <p:pic>
        <p:nvPicPr>
          <p:cNvPr id="46084" name="Picture 5" descr="Image result for euchromatin region in chromosom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27432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3276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5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229600" cy="1143000"/>
          </a:xfrm>
        </p:spPr>
        <p:txBody>
          <a:bodyPr anchor="ctr"/>
          <a:lstStyle/>
          <a:p>
            <a:pPr algn="l" eaLnBrk="1" hangingPunct="1"/>
            <a:r>
              <a:rPr lang="sr-Cyrl-CS" altLang="en-US" sz="3600" b="1" dirty="0" smtClean="0">
                <a:solidFill>
                  <a:srgbClr val="0000CC"/>
                </a:solidFill>
                <a:latin typeface="Constantia" panose="02030602050306030303" pitchFamily="18" charset="0"/>
              </a:rPr>
              <a:t>Еухроматин</a:t>
            </a:r>
            <a:endParaRPr lang="en-US" altLang="en-US" sz="3600" b="1" dirty="0" smtClean="0">
              <a:solidFill>
                <a:srgbClr val="0000CC"/>
              </a:solidFill>
              <a:latin typeface="Constantia" panose="02030602050306030303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229600" cy="3886200"/>
          </a:xfrm>
        </p:spPr>
        <p:txBody>
          <a:bodyPr/>
          <a:lstStyle/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С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лабије (светлије) се боји базним бојама. 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Богатији је 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CG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базним паровима.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Рано се реплицира током </a:t>
            </a:r>
            <a:r>
              <a:rPr lang="en-U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S</a:t>
            </a: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 фазе интерфазе.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Функционално је активан део хроматина</a:t>
            </a:r>
            <a:r>
              <a:rPr lang="sr-Cyrl-CS" altLang="en-US" sz="24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оматина</a:t>
            </a:r>
            <a:r>
              <a:rPr lang="sr-Cyrl-CS" altLang="en-US" sz="2400" dirty="0" smtClean="0">
                <a:solidFill>
                  <a:schemeClr val="bg1"/>
                </a:solidFill>
              </a:rPr>
              <a:t>.</a:t>
            </a:r>
            <a:endParaRPr lang="en-US" alt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45060" name="Picture 4" descr="nucchr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36703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5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651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Constantia</vt:lpstr>
      <vt:lpstr>Wingdings</vt:lpstr>
      <vt:lpstr>Wingdings 2</vt:lpstr>
      <vt:lpstr>Office Theme</vt:lpstr>
      <vt:lpstr>Једро (nucleus)</vt:lpstr>
      <vt:lpstr>Једро</vt:lpstr>
      <vt:lpstr>Грађа једра</vt:lpstr>
      <vt:lpstr>Нуклеоплазма</vt:lpstr>
      <vt:lpstr>Једарна мембрана (нуклеусни овој)</vt:lpstr>
      <vt:lpstr>Једарни овој (мембрана)</vt:lpstr>
      <vt:lpstr>Хроматин=ДНК+РНК+Протеини</vt:lpstr>
      <vt:lpstr>Хетерохроматин</vt:lpstr>
      <vt:lpstr>Еухроматин</vt:lpstr>
      <vt:lpstr>PowerPoint Presentation</vt:lpstr>
      <vt:lpstr>PowerPoint Presentation</vt:lpstr>
      <vt:lpstr>PowerPoint Presentation</vt:lpstr>
      <vt:lpstr>Хумани метафазни хромозоми </vt:lpstr>
      <vt:lpstr>Једарце (nucleolus)</vt:lpstr>
      <vt:lpstr>Морфологија нуклеолуса</vt:lpstr>
      <vt:lpstr>Хемијски састав нуклеолуса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Једро (nucleus)</dc:title>
  <dc:creator>Olivera Djordjevic</dc:creator>
  <cp:lastModifiedBy>Ryzen</cp:lastModifiedBy>
  <cp:revision>35</cp:revision>
  <dcterms:created xsi:type="dcterms:W3CDTF">2018-01-10T19:39:12Z</dcterms:created>
  <dcterms:modified xsi:type="dcterms:W3CDTF">2022-08-22T09:33:16Z</dcterms:modified>
</cp:coreProperties>
</file>